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Assistant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hFppRdSzXHfrjx6Y6eGwLn0efx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ssistant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Assistan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eedf12dd6d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2eedf12dd6d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6" name="Google Shape;21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eedf12dd6d_1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2eedf12dd6d_1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eedf12dd6d_1_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2eedf12dd6d_1_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edf12dd6d_1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2eedf12dd6d_1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ed5df77d3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g2ed5df77d3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7" name="Google Shape;18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9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4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4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6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g"/><Relationship Id="rId4" Type="http://schemas.openxmlformats.org/officeDocument/2006/relationships/hyperlink" Target="https://www.experian.com/blogs/ask-experian/survey-findings-how-do-consumers-feel-about-credit-cards/" TargetMode="External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benefits.isracard.co.il/parentcategories/online-benefit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Relationship Id="rId4" Type="http://schemas.openxmlformats.org/officeDocument/2006/relationships/hyperlink" Target="https://www.kikar.co.il/_amp/israel-news/s0t5du" TargetMode="External"/><Relationship Id="rId5" Type="http://schemas.openxmlformats.org/officeDocument/2006/relationships/hyperlink" Target="https://www.riseup.co.il/blog/%D7%9B%D7%9E%D7%94-%D7%9B%D7%A8%D7%98%D7%99%D7%A1%D7%99-%D7%90%D7%A9%D7%A8%D7%90%D7%99-%D7%A6%D7%A8%D7%99%D7%9A-%D7%9B%D7%93%D7%99-%D7%9C%D7%97%D7%99%D7%95%D7%AA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hyperlink" Target="https://www.bitpay.co.il/he" TargetMode="External"/><Relationship Id="rId6" Type="http://schemas.openxmlformats.org/officeDocument/2006/relationships/image" Target="../media/image7.png"/><Relationship Id="rId7" Type="http://schemas.openxmlformats.org/officeDocument/2006/relationships/hyperlink" Target="https://benefits.isracard.co.il/parentcategories/online-benefits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9.png"/><Relationship Id="rId7" Type="http://schemas.openxmlformats.org/officeDocument/2006/relationships/image" Target="../media/image21.png"/><Relationship Id="rId8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6.png"/><Relationship Id="rId5" Type="http://schemas.openxmlformats.org/officeDocument/2006/relationships/image" Target="../media/image3.png"/><Relationship Id="rId6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20.png"/><Relationship Id="rId5" Type="http://schemas.openxmlformats.org/officeDocument/2006/relationships/image" Target="../media/image17.png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eedf12dd6d_1_12"/>
          <p:cNvSpPr/>
          <p:nvPr/>
        </p:nvSpPr>
        <p:spPr>
          <a:xfrm>
            <a:off x="-37800" y="-30250"/>
            <a:ext cx="12229800" cy="6858000"/>
          </a:xfrm>
          <a:prstGeom prst="rect">
            <a:avLst/>
          </a:prstGeom>
          <a:solidFill>
            <a:srgbClr val="0034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9" name="Google Shape;89;g2eedf12dd6d_1_12"/>
          <p:cNvPicPr preferRelativeResize="0"/>
          <p:nvPr/>
        </p:nvPicPr>
        <p:blipFill rotWithShape="1">
          <a:blip r:embed="rId3">
            <a:alphaModFix/>
          </a:blip>
          <a:srcRect b="0" l="0" r="19341" t="0"/>
          <a:stretch/>
        </p:blipFill>
        <p:spPr>
          <a:xfrm>
            <a:off x="3861500" y="-30250"/>
            <a:ext cx="8330501" cy="6858000"/>
          </a:xfrm>
          <a:prstGeom prst="rect">
            <a:avLst/>
          </a:prstGeom>
          <a:solidFill>
            <a:srgbClr val="87161D"/>
          </a:solidFill>
          <a:ln>
            <a:noFill/>
          </a:ln>
        </p:spPr>
      </p:pic>
      <p:sp>
        <p:nvSpPr>
          <p:cNvPr id="90" name="Google Shape;90;g2eedf12dd6d_1_12"/>
          <p:cNvSpPr txBox="1"/>
          <p:nvPr/>
        </p:nvSpPr>
        <p:spPr>
          <a:xfrm>
            <a:off x="234350" y="219225"/>
            <a:ext cx="314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משפט פתיחה - כאב</a:t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g2eedf12dd6d_1_12"/>
          <p:cNvSpPr/>
          <p:nvPr/>
        </p:nvSpPr>
        <p:spPr>
          <a:xfrm>
            <a:off x="0" y="-9075"/>
            <a:ext cx="6540600" cy="6836700"/>
          </a:xfrm>
          <a:prstGeom prst="rect">
            <a:avLst/>
          </a:prstGeom>
          <a:solidFill>
            <a:srgbClr val="0034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g2eedf12dd6d_1_12"/>
          <p:cNvSpPr txBox="1"/>
          <p:nvPr>
            <p:ph type="ctrTitle"/>
          </p:nvPr>
        </p:nvSpPr>
        <p:spPr>
          <a:xfrm>
            <a:off x="699425" y="2334150"/>
            <a:ext cx="5261700" cy="218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t/>
            </a:r>
            <a:endParaRPr sz="5000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n-US" sz="5000">
                <a:latin typeface="Assistant"/>
                <a:ea typeface="Assistant"/>
                <a:cs typeface="Assistant"/>
                <a:sym typeface="Assistant"/>
              </a:rPr>
              <a:t>are lost per year due to lack of perks knowledge  </a:t>
            </a:r>
            <a:endParaRPr sz="50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93" name="Google Shape;93;g2eedf12dd6d_1_12"/>
          <p:cNvSpPr txBox="1"/>
          <p:nvPr/>
        </p:nvSpPr>
        <p:spPr>
          <a:xfrm>
            <a:off x="699425" y="1262350"/>
            <a:ext cx="7081200" cy="11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1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5.5 BILLION</a:t>
            </a:r>
            <a:r>
              <a:rPr b="1" lang="en-US" sz="71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 NIS </a:t>
            </a:r>
            <a:endParaRPr sz="7100"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6"/>
          <p:cNvSpPr txBox="1"/>
          <p:nvPr>
            <p:ph type="title"/>
          </p:nvPr>
        </p:nvSpPr>
        <p:spPr>
          <a:xfrm>
            <a:off x="4654296" y="329184"/>
            <a:ext cx="68946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000">
                <a:latin typeface="Arial"/>
                <a:ea typeface="Arial"/>
                <a:cs typeface="Arial"/>
                <a:sym typeface="Arial"/>
              </a:rPr>
              <a:t>Market</a:t>
            </a:r>
            <a:endParaRPr sz="5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tack of bank cards" id="203" name="Google Shape;203;p6"/>
          <p:cNvPicPr preferRelativeResize="0"/>
          <p:nvPr/>
        </p:nvPicPr>
        <p:blipFill rotWithShape="1">
          <a:blip r:embed="rId3">
            <a:alphaModFix/>
          </a:blip>
          <a:srcRect b="2" l="54629" r="5779" t="0"/>
          <a:stretch/>
        </p:blipFill>
        <p:spPr>
          <a:xfrm>
            <a:off x="20" y="1"/>
            <a:ext cx="4052522" cy="6858000"/>
          </a:xfrm>
          <a:custGeom>
            <a:rect b="b" l="l" r="r" t="t"/>
            <a:pathLst>
              <a:path extrusionOk="0" h="6858000" w="4052542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04" name="Google Shape;204;p6"/>
          <p:cNvSpPr/>
          <p:nvPr/>
        </p:nvSpPr>
        <p:spPr>
          <a:xfrm>
            <a:off x="4654298" y="1074450"/>
            <a:ext cx="2089968" cy="18288"/>
          </a:xfrm>
          <a:custGeom>
            <a:rect b="b" l="l" r="r" t="t"/>
            <a:pathLst>
              <a:path extrusionOk="0" fill="none" h="18288" w="4243589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extrusionOk="0" h="18288" w="4243589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6"/>
          <p:cNvSpPr txBox="1"/>
          <p:nvPr>
            <p:ph idx="1" type="body"/>
          </p:nvPr>
        </p:nvSpPr>
        <p:spPr>
          <a:xfrm>
            <a:off x="4501900" y="1381200"/>
            <a:ext cx="7290600" cy="58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2227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Char char="•"/>
            </a:pP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In</a:t>
            </a:r>
            <a:r>
              <a:rPr lang="en-US" sz="1450">
                <a:latin typeface="Arial"/>
                <a:ea typeface="Arial"/>
                <a:cs typeface="Arial"/>
                <a:sym typeface="Arial"/>
              </a:rPr>
              <a:t> 2023, the scope of spending on credit cards in the Israeli economy reached an amount of more than NIS 465.987 billion, an increase of 5.22% compared to 2022. Spending in online transactions on Israeli websites reached 267.406 billion NIS.</a:t>
            </a:r>
            <a:endParaRPr sz="1450"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50">
              <a:latin typeface="Arial"/>
              <a:ea typeface="Arial"/>
              <a:cs typeface="Arial"/>
              <a:sym typeface="Arial"/>
            </a:endParaRPr>
          </a:p>
          <a:p>
            <a:pPr indent="-4222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Char char="•"/>
            </a:pP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About </a:t>
            </a:r>
            <a:r>
              <a:rPr b="1" lang="en-US" sz="1450">
                <a:latin typeface="Arial"/>
                <a:ea typeface="Arial"/>
                <a:cs typeface="Arial"/>
                <a:sym typeface="Arial"/>
              </a:rPr>
              <a:t>75</a:t>
            </a:r>
            <a:r>
              <a:rPr b="1" i="0" lang="en-US" sz="1450" u="none" cap="none" strike="noStrike">
                <a:latin typeface="Arial"/>
                <a:ea typeface="Arial"/>
                <a:cs typeface="Arial"/>
                <a:sym typeface="Arial"/>
              </a:rPr>
              <a:t>%</a:t>
            </a: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en-US" sz="1450">
                <a:latin typeface="Arial"/>
                <a:ea typeface="Arial"/>
                <a:cs typeface="Arial"/>
                <a:sym typeface="Arial"/>
              </a:rPr>
              <a:t>israelis</a:t>
            </a: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1450" u="none" cap="none" strike="noStrike">
                <a:latin typeface="Arial"/>
                <a:ea typeface="Arial"/>
                <a:cs typeface="Arial"/>
                <a:sym typeface="Arial"/>
              </a:rPr>
              <a:t>possess more than one credit card </a:t>
            </a: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- amounts to approximately </a:t>
            </a:r>
            <a:r>
              <a:rPr lang="en-US" sz="1450">
                <a:latin typeface="Arial"/>
                <a:ea typeface="Arial"/>
                <a:cs typeface="Arial"/>
                <a:sym typeface="Arial"/>
              </a:rPr>
              <a:t>7.381</a:t>
            </a: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 million people.</a:t>
            </a:r>
            <a:endParaRPr i="0" sz="145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50">
              <a:latin typeface="Arial"/>
              <a:ea typeface="Arial"/>
              <a:cs typeface="Arial"/>
              <a:sym typeface="Arial"/>
            </a:endParaRPr>
          </a:p>
          <a:p>
            <a:pPr indent="-4222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50"/>
              <a:buChar char="•"/>
            </a:pPr>
            <a:r>
              <a:rPr lang="en-US" sz="1450">
                <a:latin typeface="Arial"/>
                <a:ea typeface="Arial"/>
                <a:cs typeface="Arial"/>
                <a:sym typeface="Arial"/>
              </a:rPr>
              <a:t>2.5 is the average number of cards for every person who uses credit cards.</a:t>
            </a:r>
            <a:endParaRPr i="0" sz="145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50">
              <a:latin typeface="Arial"/>
              <a:ea typeface="Arial"/>
              <a:cs typeface="Arial"/>
              <a:sym typeface="Arial"/>
            </a:endParaRPr>
          </a:p>
          <a:p>
            <a:pPr indent="-4222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50"/>
              <a:buChar char="•"/>
            </a:pPr>
            <a:r>
              <a:rPr lang="en-US" sz="1450">
                <a:latin typeface="Arial"/>
                <a:ea typeface="Arial"/>
                <a:cs typeface="Arial"/>
                <a:sym typeface="Arial"/>
              </a:rPr>
              <a:t>A</a:t>
            </a: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round </a:t>
            </a:r>
            <a:r>
              <a:rPr lang="en-US" sz="1450">
                <a:latin typeface="Arial"/>
                <a:ea typeface="Arial"/>
                <a:cs typeface="Arial"/>
                <a:sym typeface="Arial"/>
              </a:rPr>
              <a:t>56</a:t>
            </a: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% of </a:t>
            </a:r>
            <a:r>
              <a:rPr lang="en-US" sz="1450">
                <a:latin typeface="Arial"/>
                <a:ea typeface="Arial"/>
                <a:cs typeface="Arial"/>
                <a:sym typeface="Arial"/>
              </a:rPr>
              <a:t>Israeli </a:t>
            </a: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credit card holders reported actively </a:t>
            </a:r>
            <a:r>
              <a:rPr lang="en-US" sz="1450">
                <a:latin typeface="Arial"/>
                <a:ea typeface="Arial"/>
                <a:cs typeface="Arial"/>
                <a:sym typeface="Arial"/>
              </a:rPr>
              <a:t>using </a:t>
            </a:r>
            <a:r>
              <a:rPr i="0" lang="en-US" sz="1450" u="none" cap="none" strike="noStrike">
                <a:latin typeface="Arial"/>
                <a:ea typeface="Arial"/>
                <a:cs typeface="Arial"/>
                <a:sym typeface="Arial"/>
              </a:rPr>
              <a:t>the rewards associated with their credit cards.</a:t>
            </a:r>
            <a:endParaRPr sz="145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162"/>
              <a:buFont typeface="Arial"/>
              <a:buNone/>
            </a:pPr>
            <a:r>
              <a:t/>
            </a:r>
            <a:endParaRPr i="0" sz="145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162"/>
              <a:buNone/>
            </a:pPr>
            <a:r>
              <a:rPr i="0" lang="en-US" sz="1450" u="sng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*How Do Consumers Feel About Credit Cards?</a:t>
            </a:r>
            <a:endParaRPr i="0" sz="14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162"/>
              <a:buFont typeface="Arial"/>
              <a:buNone/>
            </a:pPr>
            <a:r>
              <a:t/>
            </a:r>
            <a:endParaRPr i="0" sz="145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28930" lvl="0" marL="455930" marR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2162"/>
              <a:buFont typeface="Arial"/>
              <a:buNone/>
            </a:pPr>
            <a:r>
              <a:t/>
            </a:r>
            <a:endParaRPr i="0" sz="145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p6"/>
          <p:cNvPicPr preferRelativeResize="0"/>
          <p:nvPr/>
        </p:nvPicPr>
        <p:blipFill rotWithShape="1">
          <a:blip r:embed="rId5">
            <a:alphaModFix/>
          </a:blip>
          <a:srcRect b="22814" l="9102" r="7848" t="24455"/>
          <a:stretch/>
        </p:blipFill>
        <p:spPr>
          <a:xfrm>
            <a:off x="10943375" y="5984900"/>
            <a:ext cx="1076774" cy="68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"/>
          <p:cNvSpPr txBox="1"/>
          <p:nvPr>
            <p:ph idx="1" type="body"/>
          </p:nvPr>
        </p:nvSpPr>
        <p:spPr>
          <a:xfrm>
            <a:off x="354150" y="1362625"/>
            <a:ext cx="6271800" cy="3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4800">
                <a:latin typeface="Arial"/>
                <a:ea typeface="Arial"/>
                <a:cs typeface="Arial"/>
                <a:sym typeface="Arial"/>
              </a:rPr>
              <a:t>Join us in our mission to help millions save money on every transaction.</a:t>
            </a:r>
            <a:endParaRPr sz="4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ands holding each other's wrists and interlinked to form a circle" id="212" name="Google Shape;212;p7"/>
          <p:cNvPicPr preferRelativeResize="0"/>
          <p:nvPr/>
        </p:nvPicPr>
        <p:blipFill rotWithShape="1">
          <a:blip r:embed="rId3">
            <a:alphaModFix/>
          </a:blip>
          <a:srcRect b="0" l="25898" r="22263" t="0"/>
          <a:stretch/>
        </p:blipFill>
        <p:spPr>
          <a:xfrm>
            <a:off x="6857797" y="-10886"/>
            <a:ext cx="5334205" cy="6868885"/>
          </a:xfrm>
          <a:prstGeom prst="rect">
            <a:avLst/>
          </a:prstGeom>
          <a:noFill/>
          <a:ln>
            <a:noFill/>
          </a:ln>
          <a:effectLst>
            <a:outerShdw blurRad="127000" sx="99000" rotWithShape="0" algn="r" dir="10800000" dist="50800" sy="99000">
              <a:srgbClr val="000000">
                <a:alpha val="40000"/>
              </a:srgbClr>
            </a:outerShdw>
          </a:effectLst>
        </p:spPr>
      </p:pic>
      <p:pic>
        <p:nvPicPr>
          <p:cNvPr id="213" name="Google Shape;213;p7"/>
          <p:cNvPicPr preferRelativeResize="0"/>
          <p:nvPr/>
        </p:nvPicPr>
        <p:blipFill rotWithShape="1">
          <a:blip r:embed="rId4">
            <a:alphaModFix/>
          </a:blip>
          <a:srcRect b="22814" l="9102" r="7848" t="24455"/>
          <a:stretch/>
        </p:blipFill>
        <p:spPr>
          <a:xfrm>
            <a:off x="269150" y="5984900"/>
            <a:ext cx="1076774" cy="68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"/>
          <p:cNvSpPr txBox="1"/>
          <p:nvPr/>
        </p:nvSpPr>
        <p:spPr>
          <a:xfrm>
            <a:off x="8072600" y="6509900"/>
            <a:ext cx="296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Isracard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"/>
          <p:cNvSpPr txBox="1"/>
          <p:nvPr/>
        </p:nvSpPr>
        <p:spPr>
          <a:xfrm>
            <a:off x="709048" y="632566"/>
            <a:ext cx="6098582" cy="15250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1579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4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of 2023, 75% of Israel residents hold at least two credit card  with an average spends of 150,000 per year.</a:t>
            </a:r>
            <a:endParaRPr/>
          </a:p>
          <a:p>
            <a:pPr indent="-321579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4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I can save you with a 7 seconds at the </a:t>
            </a:r>
            <a:endParaRPr/>
          </a:p>
          <a:p>
            <a:pPr indent="-228615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4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15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4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1579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4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 מתוך עשרה יכולים לחסוך כ3000 שח בשנה ללא כל מאמץ</a:t>
            </a:r>
            <a:endParaRPr/>
          </a:p>
          <a:p>
            <a:pPr indent="-228615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4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edf12dd6d_1_19"/>
          <p:cNvSpPr/>
          <p:nvPr/>
        </p:nvSpPr>
        <p:spPr>
          <a:xfrm>
            <a:off x="-37800" y="-30250"/>
            <a:ext cx="12229800" cy="68580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g2eedf12dd6d_1_19"/>
          <p:cNvPicPr preferRelativeResize="0"/>
          <p:nvPr/>
        </p:nvPicPr>
        <p:blipFill rotWithShape="1">
          <a:blip r:embed="rId3">
            <a:alphaModFix/>
          </a:blip>
          <a:srcRect b="0" l="0" r="32623" t="0"/>
          <a:stretch/>
        </p:blipFill>
        <p:spPr>
          <a:xfrm>
            <a:off x="5233159" y="0"/>
            <a:ext cx="695884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2eedf12dd6d_1_19"/>
          <p:cNvSpPr txBox="1"/>
          <p:nvPr/>
        </p:nvSpPr>
        <p:spPr>
          <a:xfrm>
            <a:off x="630650" y="386050"/>
            <a:ext cx="70812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00">
                <a:solidFill>
                  <a:srgbClr val="4169E1"/>
                </a:solidFill>
                <a:latin typeface="Assistant"/>
                <a:ea typeface="Assistant"/>
                <a:cs typeface="Assistant"/>
                <a:sym typeface="Assistant"/>
              </a:rPr>
              <a:t>75% </a:t>
            </a:r>
            <a:endParaRPr b="1" sz="5700">
              <a:solidFill>
                <a:srgbClr val="4169E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01" name="Google Shape;101;g2eedf12dd6d_1_19"/>
          <p:cNvSpPr txBox="1"/>
          <p:nvPr>
            <p:ph type="ctrTitle"/>
          </p:nvPr>
        </p:nvSpPr>
        <p:spPr>
          <a:xfrm>
            <a:off x="630650" y="1178025"/>
            <a:ext cx="4647600" cy="8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n-US" sz="2300">
                <a:latin typeface="Assistant"/>
                <a:ea typeface="Assistant"/>
                <a:cs typeface="Assistant"/>
                <a:sym typeface="Assistant"/>
              </a:rPr>
              <a:t>Of israeli residents hold at least 2 credit cards (2.5 in average).</a:t>
            </a:r>
            <a:endParaRPr sz="23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02" name="Google Shape;102;g2eedf12dd6d_1_19"/>
          <p:cNvSpPr txBox="1"/>
          <p:nvPr/>
        </p:nvSpPr>
        <p:spPr>
          <a:xfrm>
            <a:off x="630650" y="4233725"/>
            <a:ext cx="70812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00">
                <a:solidFill>
                  <a:srgbClr val="4169E1"/>
                </a:solidFill>
                <a:latin typeface="Assistant"/>
                <a:ea typeface="Assistant"/>
                <a:cs typeface="Assistant"/>
                <a:sym typeface="Assistant"/>
              </a:rPr>
              <a:t>1,500 ₪</a:t>
            </a:r>
            <a:endParaRPr b="1" sz="5700">
              <a:solidFill>
                <a:srgbClr val="4169E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03" name="Google Shape;103;g2eedf12dd6d_1_19"/>
          <p:cNvSpPr txBox="1"/>
          <p:nvPr>
            <p:ph type="ctrTitle"/>
          </p:nvPr>
        </p:nvSpPr>
        <p:spPr>
          <a:xfrm>
            <a:off x="630650" y="5198675"/>
            <a:ext cx="48303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n-US" sz="2300">
                <a:latin typeface="Assistant"/>
                <a:ea typeface="Assistant"/>
                <a:cs typeface="Assistant"/>
                <a:sym typeface="Assistant"/>
              </a:rPr>
              <a:t>The money that can be saved yearly if the rewards are properly utilized</a:t>
            </a:r>
            <a:endParaRPr sz="23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04" name="Google Shape;104;g2eedf12dd6d_1_19"/>
          <p:cNvSpPr txBox="1"/>
          <p:nvPr/>
        </p:nvSpPr>
        <p:spPr>
          <a:xfrm>
            <a:off x="630650" y="2308763"/>
            <a:ext cx="70812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00">
                <a:solidFill>
                  <a:srgbClr val="4169E1"/>
                </a:solidFill>
                <a:latin typeface="Assistant"/>
                <a:ea typeface="Assistant"/>
                <a:cs typeface="Assistant"/>
                <a:sym typeface="Assistant"/>
              </a:rPr>
              <a:t>15%</a:t>
            </a:r>
            <a:endParaRPr b="1" sz="5700">
              <a:solidFill>
                <a:srgbClr val="4169E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05" name="Google Shape;105;g2eedf12dd6d_1_19"/>
          <p:cNvSpPr txBox="1"/>
          <p:nvPr>
            <p:ph type="ctrTitle"/>
          </p:nvPr>
        </p:nvSpPr>
        <p:spPr>
          <a:xfrm>
            <a:off x="630650" y="3255275"/>
            <a:ext cx="46476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n-US" sz="2300">
                <a:latin typeface="Assistant"/>
                <a:ea typeface="Assistant"/>
                <a:cs typeface="Assistant"/>
                <a:sym typeface="Assistant"/>
              </a:rPr>
              <a:t>Of Israeli credit cards are not used (1.5 mil. cards)</a:t>
            </a:r>
            <a:endParaRPr sz="23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06" name="Google Shape;106;g2eedf12dd6d_1_19"/>
          <p:cNvSpPr txBox="1"/>
          <p:nvPr/>
        </p:nvSpPr>
        <p:spPr>
          <a:xfrm>
            <a:off x="200400" y="6158675"/>
            <a:ext cx="7279800" cy="8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63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73" u="sng">
                <a:solidFill>
                  <a:schemeClr val="hlink"/>
                </a:solidFill>
                <a:hlinkClick r:id="rId4"/>
              </a:rPr>
              <a:t>The buying habits of Israelis | Kikar</a:t>
            </a:r>
            <a:r>
              <a:rPr lang="en-US" sz="1675">
                <a:solidFill>
                  <a:schemeClr val="dk1"/>
                </a:solidFill>
              </a:rPr>
              <a:t> | </a:t>
            </a:r>
            <a:r>
              <a:rPr lang="en-US" sz="1069" u="sng">
                <a:solidFill>
                  <a:schemeClr val="hlink"/>
                </a:solidFill>
                <a:hlinkClick r:id="rId5"/>
              </a:rPr>
              <a:t>How many credit card do you need? | Riseup</a:t>
            </a:r>
            <a:endParaRPr sz="1069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7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/>
          <p:nvPr/>
        </p:nvSpPr>
        <p:spPr>
          <a:xfrm>
            <a:off x="841248" y="1589194"/>
            <a:ext cx="10506600" cy="18300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2910225" y="4111450"/>
            <a:ext cx="21087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9212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Dan Davidovich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endParaRPr sz="1500"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49213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Officer in Flotilla 13 with the rank of major,</a:t>
            </a:r>
            <a:b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3</a:t>
            </a:r>
            <a:r>
              <a:rPr baseline="30000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rd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year Computer Science student.</a:t>
            </a:r>
            <a:endParaRPr i="0" sz="1500" u="none" cap="none" strike="noStrike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339950" y="4111450"/>
            <a:ext cx="24888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Yuval Ofek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b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Software Developer at AT&amp;T,</a:t>
            </a:r>
            <a:r>
              <a:rPr lang="en-US" sz="1500"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3</a:t>
            </a:r>
            <a:r>
              <a:rPr baseline="30000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rd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year Computer Science student.</a:t>
            </a:r>
            <a:endParaRPr sz="15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15" name="Google Shape;115;p21"/>
          <p:cNvSpPr txBox="1"/>
          <p:nvPr/>
        </p:nvSpPr>
        <p:spPr>
          <a:xfrm>
            <a:off x="7513900" y="4097300"/>
            <a:ext cx="21087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Lior Hassin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b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3</a:t>
            </a:r>
            <a:r>
              <a:rPr baseline="30000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rd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year Computer Science student.</a:t>
            </a:r>
            <a:endParaRPr i="0" sz="1500" u="none" cap="none" strike="noStrike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16" name="Google Shape;116;p21"/>
          <p:cNvSpPr txBox="1"/>
          <p:nvPr/>
        </p:nvSpPr>
        <p:spPr>
          <a:xfrm>
            <a:off x="5252800" y="4125400"/>
            <a:ext cx="21087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Idan Asayag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b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Frontend Developer Student at Elta Systems Ltd, 3</a:t>
            </a:r>
            <a:r>
              <a:rPr baseline="30000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rd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year Computer Science student.</a:t>
            </a:r>
            <a:endParaRPr sz="15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17" name="Google Shape;117;p21"/>
          <p:cNvSpPr txBox="1"/>
          <p:nvPr/>
        </p:nvSpPr>
        <p:spPr>
          <a:xfrm>
            <a:off x="9835576" y="4066550"/>
            <a:ext cx="1993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Omer Ben David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b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Software Developer Student at IDF,</a:t>
            </a:r>
            <a:b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3</a:t>
            </a:r>
            <a:r>
              <a:rPr baseline="30000"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rd</a:t>
            </a:r>
            <a:r>
              <a:rPr i="0" lang="en-US" sz="1500" u="none" cap="none" strike="noStrik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year Computer Science student</a:t>
            </a:r>
            <a:endParaRPr sz="15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0" y="450225"/>
            <a:ext cx="1219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Who are we? </a:t>
            </a:r>
            <a:endParaRPr b="1" sz="50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19" name="Google Shape;119;p21"/>
          <p:cNvSpPr/>
          <p:nvPr/>
        </p:nvSpPr>
        <p:spPr>
          <a:xfrm>
            <a:off x="725300" y="2103450"/>
            <a:ext cx="1718100" cy="171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1"/>
          <p:cNvSpPr/>
          <p:nvPr/>
        </p:nvSpPr>
        <p:spPr>
          <a:xfrm>
            <a:off x="3105525" y="2103450"/>
            <a:ext cx="1718100" cy="171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1"/>
          <p:cNvSpPr/>
          <p:nvPr/>
        </p:nvSpPr>
        <p:spPr>
          <a:xfrm>
            <a:off x="5448100" y="2103450"/>
            <a:ext cx="1718100" cy="171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1"/>
          <p:cNvSpPr/>
          <p:nvPr/>
        </p:nvSpPr>
        <p:spPr>
          <a:xfrm>
            <a:off x="7702750" y="2103450"/>
            <a:ext cx="1718100" cy="171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9973425" y="2103450"/>
            <a:ext cx="1718100" cy="171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"/>
          <p:cNvSpPr/>
          <p:nvPr/>
        </p:nvSpPr>
        <p:spPr>
          <a:xfrm>
            <a:off x="-37800" y="-30250"/>
            <a:ext cx="12229800" cy="68580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4"/>
          <p:cNvSpPr txBox="1"/>
          <p:nvPr>
            <p:ph type="title"/>
          </p:nvPr>
        </p:nvSpPr>
        <p:spPr>
          <a:xfrm>
            <a:off x="555598" y="1874750"/>
            <a:ext cx="63975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5500">
                <a:latin typeface="Assistant"/>
                <a:ea typeface="Assistant"/>
                <a:cs typeface="Assistant"/>
                <a:sym typeface="Assistant"/>
              </a:rPr>
              <a:t>Meet SwipeAdvisor</a:t>
            </a:r>
            <a:endParaRPr b="1" sz="55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30" name="Google Shape;130;p4"/>
          <p:cNvSpPr txBox="1"/>
          <p:nvPr>
            <p:ph idx="1" type="body"/>
          </p:nvPr>
        </p:nvSpPr>
        <p:spPr>
          <a:xfrm>
            <a:off x="76200" y="2888450"/>
            <a:ext cx="6536100" cy="19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400">
                <a:latin typeface="Assistant"/>
                <a:ea typeface="Assistant"/>
                <a:cs typeface="Assistant"/>
                <a:sym typeface="Assistant"/>
              </a:rPr>
              <a:t>Simplifying</a:t>
            </a:r>
            <a:r>
              <a:rPr lang="en-US" sz="3400"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-US" sz="3400">
                <a:latin typeface="Assistant"/>
                <a:ea typeface="Assistant"/>
                <a:cs typeface="Assistant"/>
                <a:sym typeface="Assistant"/>
              </a:rPr>
              <a:t>the card selection</a:t>
            </a:r>
            <a:endParaRPr sz="340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31" name="Google Shape;131;p4"/>
          <p:cNvPicPr preferRelativeResize="0"/>
          <p:nvPr/>
        </p:nvPicPr>
        <p:blipFill rotWithShape="1">
          <a:blip r:embed="rId3">
            <a:alphaModFix/>
          </a:blip>
          <a:srcRect b="0" l="10570" r="16533" t="0"/>
          <a:stretch/>
        </p:blipFill>
        <p:spPr>
          <a:xfrm>
            <a:off x="6953100" y="-86272"/>
            <a:ext cx="5238901" cy="6973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4"/>
          <p:cNvPicPr preferRelativeResize="0"/>
          <p:nvPr/>
        </p:nvPicPr>
        <p:blipFill rotWithShape="1">
          <a:blip r:embed="rId4">
            <a:alphaModFix/>
          </a:blip>
          <a:srcRect b="22815" l="9102" r="7848" t="24455"/>
          <a:stretch/>
        </p:blipFill>
        <p:spPr>
          <a:xfrm>
            <a:off x="7742497" y="2127188"/>
            <a:ext cx="1532906" cy="971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/>
          <p:nvPr/>
        </p:nvSpPr>
        <p:spPr>
          <a:xfrm>
            <a:off x="-37800" y="-30250"/>
            <a:ext cx="12229800" cy="68580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546800" y="751075"/>
            <a:ext cx="6381600" cy="18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Assistant"/>
                <a:ea typeface="Assistant"/>
                <a:cs typeface="Assistant"/>
                <a:sym typeface="Assistant"/>
              </a:rPr>
              <a:t>With the multitude of credit cards offering rewards and various benefits, consumers face the challenge of </a:t>
            </a:r>
            <a:r>
              <a:rPr b="1" lang="en-US" sz="2500">
                <a:latin typeface="Assistant"/>
                <a:ea typeface="Assistant"/>
                <a:cs typeface="Assistant"/>
                <a:sym typeface="Assistant"/>
              </a:rPr>
              <a:t>choosing the most profitable card for their specific transaction</a:t>
            </a:r>
            <a:endParaRPr sz="250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9466" y="3060725"/>
            <a:ext cx="5320560" cy="308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4">
            <a:alphaModFix/>
          </a:blip>
          <a:srcRect b="13686" l="16069" r="9876" t="7469"/>
          <a:stretch/>
        </p:blipFill>
        <p:spPr>
          <a:xfrm>
            <a:off x="8008925" y="338650"/>
            <a:ext cx="3735725" cy="212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/>
        </p:nvSpPr>
        <p:spPr>
          <a:xfrm>
            <a:off x="10132454" y="2489915"/>
            <a:ext cx="16884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Bit (Carrefour) card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11401" y="2954633"/>
            <a:ext cx="4357699" cy="329461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0"/>
          <p:cNvSpPr txBox="1"/>
          <p:nvPr/>
        </p:nvSpPr>
        <p:spPr>
          <a:xfrm>
            <a:off x="8903900" y="6269725"/>
            <a:ext cx="2965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Isracard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g2eedf12dd6d_1_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525" y="1265775"/>
            <a:ext cx="1428050" cy="142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eedf12dd6d_1_76"/>
          <p:cNvSpPr txBox="1"/>
          <p:nvPr/>
        </p:nvSpPr>
        <p:spPr>
          <a:xfrm>
            <a:off x="4812350" y="2777850"/>
            <a:ext cx="23364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7.381 million people</a:t>
            </a:r>
            <a:endParaRPr sz="220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50" name="Google Shape;150;g2eedf12dd6d_1_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13275" y="1291175"/>
            <a:ext cx="1428050" cy="142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2eedf12dd6d_1_76"/>
          <p:cNvSpPr txBox="1"/>
          <p:nvPr/>
        </p:nvSpPr>
        <p:spPr>
          <a:xfrm>
            <a:off x="7959100" y="2777850"/>
            <a:ext cx="3536400" cy="13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1,500₪ saved yearly in average (per capita) if the rewards are properly utilized</a:t>
            </a:r>
            <a:endParaRPr sz="22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52" name="Google Shape;152;g2eedf12dd6d_1_76"/>
          <p:cNvSpPr txBox="1"/>
          <p:nvPr/>
        </p:nvSpPr>
        <p:spPr>
          <a:xfrm>
            <a:off x="1794800" y="4926125"/>
            <a:ext cx="85239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5300">
                <a:solidFill>
                  <a:srgbClr val="4169E1"/>
                </a:solidFill>
                <a:latin typeface="Assistant"/>
                <a:ea typeface="Assistant"/>
                <a:cs typeface="Assistant"/>
                <a:sym typeface="Assistant"/>
              </a:rPr>
              <a:t>11.07B ₪ </a:t>
            </a:r>
            <a:r>
              <a:rPr b="1" lang="en-US" sz="4300">
                <a:solidFill>
                  <a:srgbClr val="4169E1"/>
                </a:solidFill>
                <a:latin typeface="Assistant"/>
                <a:ea typeface="Assistant"/>
                <a:cs typeface="Assistant"/>
                <a:sym typeface="Assistant"/>
              </a:rPr>
              <a:t>can be saved</a:t>
            </a:r>
            <a:r>
              <a:rPr b="1" lang="en-US" sz="4300">
                <a:solidFill>
                  <a:srgbClr val="4169E1"/>
                </a:solidFill>
                <a:latin typeface="Assistant"/>
                <a:ea typeface="Assistant"/>
                <a:cs typeface="Assistant"/>
                <a:sym typeface="Assistant"/>
              </a:rPr>
              <a:t> yearly</a:t>
            </a:r>
            <a:endParaRPr b="1" sz="4300">
              <a:solidFill>
                <a:srgbClr val="4169E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53" name="Google Shape;153;g2eedf12dd6d_1_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60050" y="1189575"/>
            <a:ext cx="1428050" cy="142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2eedf12dd6d_1_76"/>
          <p:cNvSpPr txBox="1"/>
          <p:nvPr/>
        </p:nvSpPr>
        <p:spPr>
          <a:xfrm>
            <a:off x="743125" y="2777850"/>
            <a:ext cx="2661900" cy="13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75% of israelis possess at least </a:t>
            </a:r>
            <a:br>
              <a:rPr lang="en-US" sz="2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lang="en-US" sz="2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2 credit cards</a:t>
            </a:r>
            <a:endParaRPr sz="220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55" name="Google Shape;155;g2eedf12dd6d_1_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24575" y="1869772"/>
            <a:ext cx="846600" cy="84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2eedf12dd6d_1_76"/>
          <p:cNvSpPr/>
          <p:nvPr/>
        </p:nvSpPr>
        <p:spPr>
          <a:xfrm rot="2700000">
            <a:off x="7336919" y="2075056"/>
            <a:ext cx="629608" cy="629608"/>
          </a:xfrm>
          <a:prstGeom prst="plus">
            <a:avLst>
              <a:gd fmla="val 35753" name="adj"/>
            </a:avLst>
          </a:prstGeom>
          <a:solidFill>
            <a:srgbClr val="4169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eedf12dd6d_1_64"/>
          <p:cNvSpPr/>
          <p:nvPr/>
        </p:nvSpPr>
        <p:spPr>
          <a:xfrm>
            <a:off x="-37800" y="-30250"/>
            <a:ext cx="12229800" cy="68580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g2eedf12dd6d_1_64"/>
          <p:cNvPicPr preferRelativeResize="0"/>
          <p:nvPr/>
        </p:nvPicPr>
        <p:blipFill rotWithShape="1">
          <a:blip r:embed="rId3">
            <a:alphaModFix/>
          </a:blip>
          <a:srcRect b="0" l="10570" r="16533" t="0"/>
          <a:stretch/>
        </p:blipFill>
        <p:spPr>
          <a:xfrm>
            <a:off x="7428250" y="546193"/>
            <a:ext cx="4763750" cy="6340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2eedf12dd6d_1_64"/>
          <p:cNvPicPr preferRelativeResize="0"/>
          <p:nvPr/>
        </p:nvPicPr>
        <p:blipFill rotWithShape="1">
          <a:blip r:embed="rId4">
            <a:alphaModFix/>
          </a:blip>
          <a:srcRect b="22815" l="9102" r="7848" t="24455"/>
          <a:stretch/>
        </p:blipFill>
        <p:spPr>
          <a:xfrm>
            <a:off x="10530364" y="292949"/>
            <a:ext cx="1347312" cy="85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2eedf12dd6d_1_64"/>
          <p:cNvSpPr txBox="1"/>
          <p:nvPr>
            <p:ph idx="1" type="body"/>
          </p:nvPr>
        </p:nvSpPr>
        <p:spPr>
          <a:xfrm>
            <a:off x="1829825" y="5633350"/>
            <a:ext cx="58623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Assistant"/>
                <a:ea typeface="Assistant"/>
                <a:cs typeface="Assistant"/>
                <a:sym typeface="Assistant"/>
              </a:rPr>
              <a:t>The app includes a premium account with unlimited cards, unlimited recommendation usage, and no ads.</a:t>
            </a:r>
            <a:endParaRPr sz="190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65" name="Google Shape;165;g2eedf12dd6d_1_64"/>
          <p:cNvPicPr preferRelativeResize="0"/>
          <p:nvPr/>
        </p:nvPicPr>
        <p:blipFill rotWithShape="1">
          <a:blip r:embed="rId5">
            <a:alphaModFix/>
          </a:blip>
          <a:srcRect b="0" l="0" r="0" t="665"/>
          <a:stretch/>
        </p:blipFill>
        <p:spPr>
          <a:xfrm>
            <a:off x="8012159" y="1416735"/>
            <a:ext cx="1654682" cy="337038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2eedf12dd6d_1_64"/>
          <p:cNvSpPr txBox="1"/>
          <p:nvPr>
            <p:ph type="title"/>
          </p:nvPr>
        </p:nvSpPr>
        <p:spPr>
          <a:xfrm>
            <a:off x="252250" y="396525"/>
            <a:ext cx="71760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4800">
                <a:latin typeface="Assistant"/>
                <a:ea typeface="Assistant"/>
                <a:cs typeface="Assistant"/>
                <a:sym typeface="Assistant"/>
              </a:rPr>
              <a:t>How does it work? </a:t>
            </a:r>
            <a:endParaRPr b="1" sz="480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67" name="Google Shape;167;g2eedf12dd6d_1_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5450" y="1474625"/>
            <a:ext cx="971750" cy="9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2eedf12dd6d_1_64"/>
          <p:cNvSpPr txBox="1"/>
          <p:nvPr/>
        </p:nvSpPr>
        <p:spPr>
          <a:xfrm>
            <a:off x="1726850" y="1539425"/>
            <a:ext cx="5238900" cy="11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The app will keep the data of benefits within credit cards (both general benefits and specific benefits between credit card to business).</a:t>
            </a:r>
            <a:endParaRPr sz="19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69" name="Google Shape;169;g2eedf12dd6d_1_64"/>
          <p:cNvSpPr txBox="1"/>
          <p:nvPr/>
        </p:nvSpPr>
        <p:spPr>
          <a:xfrm>
            <a:off x="1726850" y="2836900"/>
            <a:ext cx="4925700" cy="11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The users can select their preferences (Nominal profit, Lowest price or points, and arrange their preferred cards in a list).</a:t>
            </a:r>
            <a:endParaRPr sz="1900"/>
          </a:p>
        </p:txBody>
      </p:sp>
      <p:pic>
        <p:nvPicPr>
          <p:cNvPr id="170" name="Google Shape;170;g2eedf12dd6d_1_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3100" y="4166998"/>
            <a:ext cx="854100" cy="85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2eedf12dd6d_1_64"/>
          <p:cNvSpPr txBox="1"/>
          <p:nvPr/>
        </p:nvSpPr>
        <p:spPr>
          <a:xfrm>
            <a:off x="1753625" y="4178650"/>
            <a:ext cx="5759100" cy="11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The customer will enter the business name and the transaction amount - and the algorithm will sort the cards from the most profitable to the lowest.</a:t>
            </a:r>
            <a:endParaRPr sz="1900"/>
          </a:p>
        </p:txBody>
      </p:sp>
      <p:pic>
        <p:nvPicPr>
          <p:cNvPr id="172" name="Google Shape;172;g2eedf12dd6d_1_6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8325" y="2822775"/>
            <a:ext cx="971750" cy="9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2eedf12dd6d_1_6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3100" y="5545975"/>
            <a:ext cx="854100" cy="85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ed5df77d38_0_0"/>
          <p:cNvSpPr txBox="1"/>
          <p:nvPr>
            <p:ph type="title"/>
          </p:nvPr>
        </p:nvSpPr>
        <p:spPr>
          <a:xfrm>
            <a:off x="440248" y="272775"/>
            <a:ext cx="6128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5000">
                <a:latin typeface="Assistant"/>
                <a:ea typeface="Assistant"/>
                <a:cs typeface="Assistant"/>
                <a:sym typeface="Assistant"/>
              </a:rPr>
              <a:t>How does it look? </a:t>
            </a:r>
            <a:endParaRPr b="1" sz="5000"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179" name="Google Shape;179;g2ed5df77d38_0_0"/>
          <p:cNvPicPr preferRelativeResize="0"/>
          <p:nvPr/>
        </p:nvPicPr>
        <p:blipFill rotWithShape="1">
          <a:blip r:embed="rId3">
            <a:alphaModFix/>
          </a:blip>
          <a:srcRect b="22814" l="9102" r="7848" t="24455"/>
          <a:stretch/>
        </p:blipFill>
        <p:spPr>
          <a:xfrm>
            <a:off x="269150" y="5984900"/>
            <a:ext cx="1076774" cy="682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g2ed5df77d38_0_0"/>
          <p:cNvGrpSpPr/>
          <p:nvPr/>
        </p:nvGrpSpPr>
        <p:grpSpPr>
          <a:xfrm>
            <a:off x="2475083" y="1467824"/>
            <a:ext cx="8289281" cy="5114996"/>
            <a:chOff x="1959627" y="1570276"/>
            <a:chExt cx="7467148" cy="4755924"/>
          </a:xfrm>
        </p:grpSpPr>
        <p:pic>
          <p:nvPicPr>
            <p:cNvPr id="181" name="Google Shape;181;g2ed5df77d38_0_0"/>
            <p:cNvPicPr preferRelativeResize="0"/>
            <p:nvPr/>
          </p:nvPicPr>
          <p:blipFill rotWithShape="1">
            <a:blip r:embed="rId4">
              <a:alphaModFix/>
            </a:blip>
            <a:srcRect b="0" l="714" r="0" t="2714"/>
            <a:stretch/>
          </p:blipFill>
          <p:spPr>
            <a:xfrm>
              <a:off x="7091851" y="1570276"/>
              <a:ext cx="2334924" cy="47559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" name="Google Shape;182;g2ed5df77d38_0_0"/>
            <p:cNvPicPr preferRelativeResize="0"/>
            <p:nvPr/>
          </p:nvPicPr>
          <p:blipFill rotWithShape="1">
            <a:blip r:embed="rId5">
              <a:alphaModFix/>
            </a:blip>
            <a:srcRect b="0" l="0" r="0" t="665"/>
            <a:stretch/>
          </p:blipFill>
          <p:spPr>
            <a:xfrm>
              <a:off x="1959627" y="1570277"/>
              <a:ext cx="2334924" cy="47559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g2ed5df77d38_0_0"/>
            <p:cNvPicPr preferRelativeResize="0"/>
            <p:nvPr/>
          </p:nvPicPr>
          <p:blipFill rotWithShape="1">
            <a:blip r:embed="rId6">
              <a:alphaModFix/>
            </a:blip>
            <a:srcRect b="0" l="0" r="2732" t="1205"/>
            <a:stretch/>
          </p:blipFill>
          <p:spPr>
            <a:xfrm>
              <a:off x="4499223" y="1570276"/>
              <a:ext cx="2334924" cy="47559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"/>
          <p:cNvSpPr txBox="1"/>
          <p:nvPr/>
        </p:nvSpPr>
        <p:spPr>
          <a:xfrm>
            <a:off x="491861" y="65041"/>
            <a:ext cx="6986100" cy="1309500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Competition</a:t>
            </a:r>
            <a:endParaRPr b="0" i="0" sz="5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87264" y="952791"/>
            <a:ext cx="3138475" cy="189022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5"/>
          <p:cNvSpPr/>
          <p:nvPr/>
        </p:nvSpPr>
        <p:spPr>
          <a:xfrm>
            <a:off x="575275" y="1356262"/>
            <a:ext cx="3518154" cy="18288"/>
          </a:xfrm>
          <a:custGeom>
            <a:rect b="b" l="l" r="r" t="t"/>
            <a:pathLst>
              <a:path extrusionOk="0" fill="none" h="18288" w="434340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extrusionOk="0" h="18288" w="434340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12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5"/>
          <p:cNvSpPr txBox="1"/>
          <p:nvPr/>
        </p:nvSpPr>
        <p:spPr>
          <a:xfrm>
            <a:off x="256100" y="1676400"/>
            <a:ext cx="5406600" cy="36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8097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Char char="•"/>
            </a:pPr>
            <a:r>
              <a:rPr b="0" i="0" lang="en-US" sz="1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Google Pay and Apple Pay: </a:t>
            </a:r>
            <a:r>
              <a:rPr b="1" i="0" lang="en-US" sz="1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Default credit card selections without considering</a:t>
            </a:r>
            <a:r>
              <a:rPr b="0" i="0" lang="en-US" sz="1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09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Char char="•"/>
            </a:pPr>
            <a:r>
              <a:rPr b="0" i="0" lang="en-US" sz="1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Fid: consolidates all the benefits from the user's credit cards and clubs, allowing to view the benefits belonging to each card or club - </a:t>
            </a:r>
            <a:r>
              <a:rPr b="1" i="0" lang="en-US" sz="1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does not have a recommendation service, nor a user preference</a:t>
            </a:r>
            <a:r>
              <a:rPr b="0" i="0" lang="en-US" sz="1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s.</a:t>
            </a:r>
            <a:endParaRPr b="0" i="0" sz="1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09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Char char="•"/>
            </a:pPr>
            <a:r>
              <a:rPr b="0" i="0" lang="en-US" sz="1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WalletFlo: Focuses on post-transaction rewards accumulation,</a:t>
            </a:r>
            <a:r>
              <a:rPr b="1" i="0" lang="en-US" sz="1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available only in the American market</a:t>
            </a:r>
            <a:r>
              <a:rPr b="0" i="0" lang="en-US" sz="14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4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84869" y="3275101"/>
            <a:ext cx="1573455" cy="170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02602" y="3227756"/>
            <a:ext cx="2919852" cy="189022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5"/>
          <p:cNvSpPr txBox="1"/>
          <p:nvPr/>
        </p:nvSpPr>
        <p:spPr>
          <a:xfrm>
            <a:off x="3049732" y="3275112"/>
            <a:ext cx="609946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5"/>
          <p:cNvPicPr preferRelativeResize="0"/>
          <p:nvPr/>
        </p:nvPicPr>
        <p:blipFill rotWithShape="1">
          <a:blip r:embed="rId6">
            <a:alphaModFix/>
          </a:blip>
          <a:srcRect b="22814" l="9102" r="7848" t="24455"/>
          <a:stretch/>
        </p:blipFill>
        <p:spPr>
          <a:xfrm>
            <a:off x="269150" y="5984900"/>
            <a:ext cx="1076774" cy="68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2023-03-25T13:14:37Z</dcterms:created>
  <dc:creator>Haim Kopans</dc:creator>
</cp:coreProperties>
</file>